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83" r:id="rId3"/>
  </p:sldMasterIdLst>
  <p:notesMasterIdLst>
    <p:notesMasterId r:id="rId5"/>
  </p:notesMasterIdLst>
  <p:handoutMasterIdLst>
    <p:handoutMasterId r:id="rId6"/>
  </p:handoutMasterIdLst>
  <p:sldIdLst>
    <p:sldId id="466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09E2F"/>
    <a:srgbClr val="78BE20"/>
    <a:srgbClr val="FC7701"/>
    <a:srgbClr val="F2401F"/>
    <a:srgbClr val="FF3300"/>
    <a:srgbClr val="E7401F"/>
    <a:srgbClr val="007942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1001" autoAdjust="0"/>
  </p:normalViewPr>
  <p:slideViewPr>
    <p:cSldViewPr snapToGrid="0" snapToObjects="1">
      <p:cViewPr varScale="1">
        <p:scale>
          <a:sx n="54" d="100"/>
          <a:sy n="54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1083-D2D7-4D15-8A7E-3FFE75B35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green-panormic_rv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0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8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9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8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1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9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3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 smtClean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28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green-strip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 smtClean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 smtClean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 smtClean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 smtClean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 smtClean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 smtClean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 smtClean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 smtClean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" y="78059"/>
            <a:ext cx="9105900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DEPARTMENT OF CHEMISTRY</a:t>
            </a:r>
          </a:p>
          <a:p>
            <a:pPr algn="l"/>
            <a:r>
              <a:rPr lang="en-US" sz="2800" dirty="0">
                <a:latin typeface="Orgon Slab" panose="02000503000000020004" pitchFamily="50" charset="0"/>
              </a:rPr>
              <a:t>Bioanalytical </a:t>
            </a:r>
            <a:r>
              <a:rPr lang="en-US" sz="2800" dirty="0" smtClean="0">
                <a:latin typeface="Orgon Slab" panose="02000503000000020004" pitchFamily="50" charset="0"/>
              </a:rPr>
              <a:t>and Environmental Analyses</a:t>
            </a:r>
            <a:endParaRPr lang="en-US" sz="2800" dirty="0">
              <a:latin typeface="Orgon Slab" panose="02000503000000020004" pitchFamily="50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2929" y="817503"/>
            <a:ext cx="4147816" cy="250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1400" b="1" dirty="0" smtClean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Focus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74320" algn="just"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analytical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methods for applications in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 algn="just">
              <a:spcBef>
                <a:spcPct val="0"/>
              </a:spcBef>
              <a:buSzTx/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life science, biomedicine, and environmental </a:t>
            </a:r>
          </a:p>
          <a:p>
            <a:pPr marL="0" indent="0" algn="just">
              <a:spcBef>
                <a:spcPct val="0"/>
              </a:spcBef>
              <a:buSzTx/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pollutants</a:t>
            </a:r>
          </a:p>
          <a:p>
            <a:pPr marL="0" indent="-274320" algn="just"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Drinking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water quality monitoring and improvement</a:t>
            </a:r>
          </a:p>
          <a:p>
            <a:pPr marL="0" indent="-274320" algn="just"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Biomarker discovery including cancer biomarker,     </a:t>
            </a:r>
          </a:p>
          <a:p>
            <a:pPr marL="0" indent="-274320" algn="just">
              <a:spcBef>
                <a:spcPct val="0"/>
              </a:spcBef>
              <a:buSzTx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/>
              <a:t>t</a:t>
            </a:r>
            <a:r>
              <a:rPr lang="en-US" sz="1200" dirty="0" smtClean="0"/>
              <a:t>raumatic </a:t>
            </a:r>
            <a:r>
              <a:rPr lang="en-US" sz="1200" dirty="0"/>
              <a:t>b</a:t>
            </a:r>
            <a:r>
              <a:rPr lang="en-US" sz="1200" dirty="0" smtClean="0"/>
              <a:t>rain injury (TBI) biomarker, seed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quality </a:t>
            </a:r>
          </a:p>
          <a:p>
            <a:pPr marL="0" indent="-274320" algn="just">
              <a:spcBef>
                <a:spcPct val="0"/>
              </a:spcBef>
              <a:buSzTx/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biomarker, etc.</a:t>
            </a:r>
          </a:p>
          <a:p>
            <a:pPr marL="0" lvl="0" indent="-274320" algn="just"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Nanoparticle characterization and quantification by  </a:t>
            </a:r>
          </a:p>
          <a:p>
            <a:pPr marL="0" lvl="0" indent="-274320" algn="just">
              <a:spcBef>
                <a:spcPct val="0"/>
              </a:spcBef>
              <a:buSzTx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cutting edge single particle- and single cell-ICP-MS </a:t>
            </a:r>
          </a:p>
          <a:p>
            <a:pPr marL="0" lvl="0" indent="-274320" algn="just">
              <a:spcBef>
                <a:spcPct val="0"/>
              </a:spcBef>
              <a:buSzTx/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and their novel applications in life science, food safety,</a:t>
            </a:r>
          </a:p>
          <a:p>
            <a:pPr marL="0" lvl="0" indent="-274320" algn="just">
              <a:spcBef>
                <a:spcPct val="0"/>
              </a:spcBef>
              <a:buSzTx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emerging environmental contaminant, etc.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11927" y="3382995"/>
            <a:ext cx="4572000" cy="267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400" b="1" dirty="0" smtClean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indent="0">
              <a:buNone/>
            </a:pPr>
            <a:r>
              <a:rPr lang="en-US" altLang="en-US" sz="1200" dirty="0" smtClean="0"/>
              <a:t>Bioanalysis</a:t>
            </a:r>
            <a:r>
              <a:rPr lang="en-US" altLang="en-US" sz="1200" dirty="0"/>
              <a:t>; </a:t>
            </a:r>
            <a:r>
              <a:rPr lang="en-US" altLang="en-US" sz="1200" dirty="0" smtClean="0"/>
              <a:t>advanced instrumental analysis; single cell- and single particle-ICP-MS, environmental contaminants; </a:t>
            </a:r>
            <a:r>
              <a:rPr lang="en-US" altLang="en-US" sz="1200" dirty="0"/>
              <a:t>w</a:t>
            </a:r>
            <a:r>
              <a:rPr lang="en-US" altLang="en-US" sz="1200" dirty="0" smtClean="0"/>
              <a:t>ater disinfection byproducts (DBPs); harmful algal bloom; biomarker</a:t>
            </a:r>
            <a:endParaRPr lang="en-US" altLang="en-US" sz="1200" dirty="0"/>
          </a:p>
          <a:p>
            <a:pPr>
              <a:buFontTx/>
              <a:buNone/>
            </a:pPr>
            <a:r>
              <a:rPr lang="en-US" altLang="en-US" sz="1400" b="1" dirty="0" smtClean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Achievements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Faculty achievement award, Missouri S&amp;T, 2012, 2014, 2016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Total 46 peer reviewed journal publications in recent 5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1200" dirty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  years</a:t>
            </a:r>
          </a:p>
          <a:p>
            <a:pPr marL="0" indent="-274320">
              <a:spcBef>
                <a:spcPct val="0"/>
              </a:spcBef>
              <a:spcAft>
                <a:spcPts val="30"/>
              </a:spcAft>
              <a:buFont typeface="Wingdings" panose="05000000000000000000" pitchFamily="2" charset="2"/>
              <a:buChar char="v"/>
            </a:pP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Total &gt;</a:t>
            </a:r>
            <a:r>
              <a:rPr lang="en-US" altLang="ko-KR" sz="1200" dirty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9</a:t>
            </a: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0 conference presentations in recent 5 years</a:t>
            </a:r>
          </a:p>
          <a:p>
            <a:pPr marL="0" indent="-274320">
              <a:spcBef>
                <a:spcPct val="0"/>
              </a:spcBef>
              <a:spcAft>
                <a:spcPts val="30"/>
              </a:spcAft>
              <a:buFont typeface="Wingdings" panose="05000000000000000000" pitchFamily="2" charset="2"/>
              <a:buChar char="v"/>
            </a:pP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One patent issued in year 2020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4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Potential </a:t>
            </a: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</a:rPr>
              <a:t>Collaboration fields</a:t>
            </a:r>
          </a:p>
          <a:p>
            <a:pPr marL="0" indent="-27432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Broad fields that need analytical quantification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 characterization; nanoparticle analysis; biomarker discovery</a:t>
            </a:r>
            <a:endParaRPr lang="en-US" altLang="en-US" sz="1200" b="1" dirty="0" smtClean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3294849"/>
            <a:ext cx="4381500" cy="28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None/>
            </a:pPr>
            <a:r>
              <a:rPr lang="en-US" altLang="en-US" sz="1400" b="1" dirty="0">
                <a:solidFill>
                  <a:srgbClr val="509E2F"/>
                </a:solidFill>
              </a:rPr>
              <a:t>Contact Information</a:t>
            </a:r>
          </a:p>
          <a:p>
            <a:pPr>
              <a:spcBef>
                <a:spcPts val="0"/>
              </a:spcBef>
              <a:buSzTx/>
              <a:buFontTx/>
              <a:buNone/>
            </a:pPr>
            <a:r>
              <a:rPr lang="en-US" altLang="en-US" sz="12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 	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Honglan Shi, Ph.D.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Professor </a:t>
            </a:r>
          </a:p>
          <a:p>
            <a:pPr>
              <a:spcBef>
                <a:spcPts val="0"/>
              </a:spcBef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Chemistry</a:t>
            </a:r>
          </a:p>
          <a:p>
            <a:pPr>
              <a:spcBef>
                <a:spcPts val="0"/>
              </a:spcBef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honglan@mst.edu </a:t>
            </a:r>
            <a:endParaRPr lang="en-US" altLang="en-US" sz="1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573-341-4433</a:t>
            </a:r>
            <a:endParaRPr lang="en-US" alt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400" b="1" dirty="0" smtClean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Funds</a:t>
            </a:r>
            <a:endParaRPr lang="en-US" altLang="en-US" sz="1400" b="1" dirty="0">
              <a:solidFill>
                <a:srgbClr val="509E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Health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Science Foundation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Missouri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Department of Natural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Protection Agency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200" dirty="0" smtClean="0"/>
              <a:t>Leonard Wood Institute (DoD)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Water treatment facilities</a:t>
            </a:r>
          </a:p>
          <a:p>
            <a:pPr marL="0" indent="-27432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Industries </a:t>
            </a:r>
            <a:endParaRPr lang="en-US" altLang="en-US" sz="1200" i="1" dirty="0">
              <a:latin typeface="Orgon Slab" panose="02000503000000020004" pitchFamily="5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31847" y="817503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943" y="3360857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50" y="805267"/>
            <a:ext cx="2114221" cy="144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950" y="805625"/>
            <a:ext cx="2219477" cy="1439372"/>
          </a:xfrm>
          <a:prstGeom prst="rect">
            <a:avLst/>
          </a:prstGeom>
          <a:ln w="25400" cmpd="thickThin">
            <a:solidFill>
              <a:srgbClr val="0066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800" y="2325652"/>
            <a:ext cx="3989065" cy="968333"/>
          </a:xfrm>
          <a:prstGeom prst="rect">
            <a:avLst/>
          </a:prstGeom>
          <a:ln w="25400" cmpd="thickThin">
            <a:solidFill>
              <a:srgbClr val="0066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90" y="3514816"/>
            <a:ext cx="1484870" cy="15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11215</TotalTime>
  <Words>223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Gulim</vt:lpstr>
      <vt:lpstr>Orgon Slab</vt:lpstr>
      <vt:lpstr>Rockwell</vt:lpstr>
      <vt:lpstr>Rockwell Condensed</vt:lpstr>
      <vt:lpstr>Times New Roman</vt:lpstr>
      <vt:lpstr>Wingdings</vt:lpstr>
      <vt:lpstr>1_Custom Design</vt:lpstr>
      <vt:lpstr>Custom Design</vt:lpstr>
      <vt:lpstr>Wood Type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Weber, Debrina</cp:lastModifiedBy>
  <cp:revision>481</cp:revision>
  <cp:lastPrinted>2014-10-02T23:52:06Z</cp:lastPrinted>
  <dcterms:created xsi:type="dcterms:W3CDTF">2011-01-20T20:51:22Z</dcterms:created>
  <dcterms:modified xsi:type="dcterms:W3CDTF">2020-11-13T18:18:13Z</dcterms:modified>
</cp:coreProperties>
</file>